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jpg"/>
  <Override PartName="/ppt/media/image9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8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4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9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0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2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3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7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1D3D-C62A-4954-9ABA-43103B2E93E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CE07-F201-4CDC-8EE5-9A3AE68CE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0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489" y="1238103"/>
            <a:ext cx="10586483" cy="2387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 патогенных вариантов наследственных моторно-сенсорных невропатий </a:t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Республике Саха (Якутия)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553" y="3625703"/>
            <a:ext cx="11289536" cy="3593804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Максимова Анастасия А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натольевна</a:t>
            </a:r>
            <a:r>
              <a:rPr lang="ru-RU" sz="29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1, 2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НИЛ «Молекулярная медицина и генетика человека», Медицинский институт, Северо-Восточный федеральный университет имени М. К. </a:t>
            </a:r>
            <a:r>
              <a:rPr lang="ru-RU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Аммосова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677000, ул. Белинского, 58, г. Якутск, Республика Саха (Якутия), Россия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Медико-генетический центр, Республиканская больница №1 - Национальный центр медицины имени М.Е. Николаева, 677010, ул. </a:t>
            </a:r>
            <a:r>
              <a:rPr lang="ru-RU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Сергеляхское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шоссе, 4, г. Якутск, Республика Саха (Якутия), Россия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-mail: nastushalensk@mail.ru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Финансирование: Работа выполнена в рамках Государственного задания Министерства науки и высшего образования Российской Федерации «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Геномика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Арктики: диагностика, профилактика и лечение» (FSRG-2024–0001).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80C4EC2-9896-4ED0-8694-C55578FE18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-974" t="-6742" r="70552" b="-4474"/>
          <a:stretch/>
        </p:blipFill>
        <p:spPr>
          <a:xfrm>
            <a:off x="359000" y="153977"/>
            <a:ext cx="970070" cy="751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318" y="34195"/>
            <a:ext cx="976738" cy="9767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27970" y="104939"/>
            <a:ext cx="835250" cy="8352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666" y="42915"/>
            <a:ext cx="947200" cy="9197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0" y="82504"/>
            <a:ext cx="964747" cy="8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A850B972-0B7A-40CD-9E79-07E8A87AB0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5721" y="44625"/>
            <a:ext cx="4451227" cy="9666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3376" y="1011276"/>
            <a:ext cx="11511294" cy="2567956"/>
          </a:xfrm>
        </p:spPr>
        <p:txBody>
          <a:bodyPr>
            <a:normAutofit/>
          </a:bodyPr>
          <a:lstStyle/>
          <a:p>
            <a:pPr lvl="0" indent="539750"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Наследственные моторно-сенсорные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невропатии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(НМСН), или болезнь Шарко–Мари–Тута (ШМТ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обширная группа наследственных болезней нервной системы, характеризующихся хронически прогрессирующей слабостью и атрофией дистальных мышц конечностей, снижением сухожильных рефлексов, деформацией стоп и кистей, изменением походки и сенсорными нарушениями.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975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Медико-генетическое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при ШМТ имеет сложности ввиду выраженной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генетической гетерогенности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при достаточно схожем фенотипе, в связи с чем различные генетические типы ШМТ дифференцируются только на молекулярном уровне.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D2A0D2D-46D6-4F49-89D3-D3952EE146B5}"/>
              </a:ext>
            </a:extLst>
          </p:cNvPr>
          <p:cNvSpPr/>
          <p:nvPr/>
        </p:nvSpPr>
        <p:spPr>
          <a:xfrm>
            <a:off x="429069" y="2967058"/>
            <a:ext cx="68580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 настоящему времени идентифицировано </a:t>
            </a:r>
            <a:r>
              <a:rPr lang="ru-RU" sz="1600" b="1" u="sng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более 100 генов</a:t>
            </a:r>
            <a:r>
              <a:rPr lang="ru-RU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обуславливающих развитие наследственных периферических </a:t>
            </a:r>
            <a:r>
              <a:rPr lang="ru-RU" sz="16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невропатий</a:t>
            </a:r>
            <a:r>
              <a:rPr lang="ru-RU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До сих пор описываются новые клинические варианты, а также новые гены, причастные к формированию этой патологии </a:t>
            </a:r>
            <a:endParaRPr lang="x-none" sz="1600" b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67823" y="284394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Заболевание может наследоваться по: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аутосомно-доминантному,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аутосомно-рецессивному или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рецессивному сцепленному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X-хромосомой типу. </a:t>
            </a:r>
            <a:endParaRPr lang="ru-RU" sz="16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1706" y="5034732"/>
            <a:ext cx="1421254" cy="143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МИРЕ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случаев на 100 000 человек.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91750" y="4808900"/>
            <a:ext cx="1532638" cy="1670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7 до 13,3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на 100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населения.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63178" y="4443444"/>
            <a:ext cx="1628198" cy="20356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РС(Я)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11,8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населения, а среди якутской этнической группы 18,4 на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</a:p>
        </p:txBody>
      </p:sp>
      <p:pic>
        <p:nvPicPr>
          <p:cNvPr id="12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" t="4141" r="10491" b="10749"/>
          <a:stretch/>
        </p:blipFill>
        <p:spPr>
          <a:xfrm rot="5400000">
            <a:off x="7852801" y="4109385"/>
            <a:ext cx="1591117" cy="20443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6674" y="4083947"/>
            <a:ext cx="1599646" cy="20866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26206" y="5955891"/>
            <a:ext cx="204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дистальных мышц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953169" y="5941024"/>
            <a:ext cx="2086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Полая стопа.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Куркообразная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деформация пальцев стоп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97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x-non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977" y="1180214"/>
            <a:ext cx="10515600" cy="2115878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поиск молекулярно-генетических причин наследственных моторно-сенсорных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невропатий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(НМСН) с недифференцированными вариантами и охарактеризовать их клинические проявления в Республике Саха (Якутия).</a:t>
            </a:r>
          </a:p>
          <a:p>
            <a:pPr lvl="0"/>
            <a:endParaRPr lang="x-none" dirty="0">
              <a:solidFill>
                <a:srgbClr val="263C5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88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6419"/>
            <a:ext cx="10515600" cy="4465121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пациентов с клиническим диагнозом «наследственная моторно-сенсорная невропатия».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 для исследования послужили образцы геномной ДНК лейкоцитов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периферической крови больных.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молекулярно-генетической диагностики использованы следующие методы: клиническое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экзома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Сэнгеру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ПЦР-ПДРФ.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Всем пациентам проведена оценка неврологического статуса. </a:t>
            </a:r>
            <a:endParaRPr lang="ru-RU" sz="2000" dirty="0"/>
          </a:p>
        </p:txBody>
      </p:sp>
      <p:pic>
        <p:nvPicPr>
          <p:cNvPr id="4" name="object 14"/>
          <p:cNvPicPr/>
          <p:nvPr/>
        </p:nvPicPr>
        <p:blipFill rotWithShape="1">
          <a:blip r:embed="rId2" cstate="print"/>
          <a:srcRect t="21641" b="27981"/>
          <a:stretch/>
        </p:blipFill>
        <p:spPr>
          <a:xfrm>
            <a:off x="7918039" y="3815522"/>
            <a:ext cx="2183554" cy="2106813"/>
          </a:xfrm>
          <a:prstGeom prst="rect">
            <a:avLst/>
          </a:prstGeom>
        </p:spPr>
      </p:pic>
      <p:pic>
        <p:nvPicPr>
          <p:cNvPr id="5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8947" y="3815523"/>
            <a:ext cx="2128267" cy="21202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6" r="10636"/>
          <a:stretch/>
        </p:blipFill>
        <p:spPr>
          <a:xfrm>
            <a:off x="4411729" y="3815523"/>
            <a:ext cx="2254103" cy="21202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78947" y="6116528"/>
            <a:ext cx="2000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 1.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Выделение ДНК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11729" y="6116528"/>
            <a:ext cx="2048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 2.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ПЦР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83037" y="6008807"/>
            <a:ext cx="2218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 3.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еквенатор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нового </a:t>
            </a:r>
          </a:p>
          <a:p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поколения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MiSeq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337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19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91268"/>
              </p:ext>
            </p:extLst>
          </p:nvPr>
        </p:nvGraphicFramePr>
        <p:xfrm>
          <a:off x="451557" y="1105898"/>
          <a:ext cx="11212359" cy="509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180"/>
                <a:gridCol w="1321736"/>
                <a:gridCol w="841950"/>
                <a:gridCol w="914400"/>
                <a:gridCol w="1414129"/>
                <a:gridCol w="1275907"/>
                <a:gridCol w="1477927"/>
                <a:gridCol w="1871330"/>
                <a:gridCol w="1828800"/>
              </a:tblGrid>
              <a:tr h="93883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ШМТ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OMIM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Патогенный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пациентов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наследования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Клинические особенности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6467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ШМТ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618511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PDXK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с.659G&gt;A (p.Arg220Gln)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Аутосомно-рецессивный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Атрофия зрительного нерва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– 73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Русские –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162678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ШМТ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2А1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KIF1B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с.2192А&gt;G (p.Asn731Ser)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Аутосомно-доминантный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слуха и зрения, нарушение интеллектуального развития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– 4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688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ШМТ 2К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607831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GDAP1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с.715С&gt;T (p.Leu239Phe)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Аутосомно-доминантный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носители мутации могут быть бессимптомными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–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452</Words>
  <Application>Microsoft Office PowerPoint</Application>
  <PresentationFormat>Широкоэкранный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Тема Office</vt:lpstr>
      <vt:lpstr>Спектр патогенных вариантов наследственных моторно-сенсорных невропатий  в Республике Саха (Якутия) </vt:lpstr>
      <vt:lpstr>Актуальность</vt:lpstr>
      <vt:lpstr>Цель исследования</vt:lpstr>
      <vt:lpstr>Материалы и методы</vt:lpstr>
      <vt:lpstr>Результаты</vt:lpstr>
    </vt:vector>
  </TitlesOfParts>
  <Company>nast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 патогенных вариантов наследственных моторно-сенсорных невропатий в Республике Саха (Якутия)</dc:title>
  <dc:creator>Учетная запись Майкрософт</dc:creator>
  <cp:lastModifiedBy>Учетная запись Майкрософт</cp:lastModifiedBy>
  <cp:revision>16</cp:revision>
  <dcterms:created xsi:type="dcterms:W3CDTF">2025-04-24T23:19:02Z</dcterms:created>
  <dcterms:modified xsi:type="dcterms:W3CDTF">2025-04-25T02:26:19Z</dcterms:modified>
</cp:coreProperties>
</file>